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7" r:id="rId2"/>
    <p:sldId id="291" r:id="rId3"/>
    <p:sldId id="292" r:id="rId4"/>
    <p:sldId id="293" r:id="rId5"/>
    <p:sldId id="263" r:id="rId6"/>
    <p:sldId id="286" r:id="rId7"/>
    <p:sldId id="278" r:id="rId8"/>
    <p:sldId id="287" r:id="rId9"/>
    <p:sldId id="288" r:id="rId10"/>
    <p:sldId id="294" r:id="rId11"/>
    <p:sldId id="289" r:id="rId12"/>
    <p:sldId id="290" r:id="rId1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183"/>
    <a:srgbClr val="8D6B43"/>
    <a:srgbClr val="15B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2T14:56:27.03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BA0DD-2C1F-4BBF-8873-010ADAF4442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6B7D7-24F9-4490-B2DA-DD66701C2C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49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6B7D7-24F9-4490-B2DA-DD66701C2C2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6B7D7-24F9-4490-B2DA-DD66701C2C2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6B7D7-24F9-4490-B2DA-DD66701C2C2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6B7D7-24F9-4490-B2DA-DD66701C2C2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49"/>
            <a:ext cx="12190413" cy="6857107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682171" y="665051"/>
            <a:ext cx="10877604" cy="561390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66700" dist="88900" dir="5400000" sx="101000" sy="101000" rotWithShape="0">
              <a:prstClr val="black">
                <a:alpha val="7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26199">
            <a:off x="-1643488" y="-959432"/>
            <a:ext cx="5843588" cy="34243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706315">
            <a:off x="-2200326" y="4479062"/>
            <a:ext cx="5843588" cy="34243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3801" flipH="1">
            <a:off x="8476568" y="-831890"/>
            <a:ext cx="5843588" cy="342437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893685" flipH="1">
            <a:off x="8035793" y="4519913"/>
            <a:ext cx="5843588" cy="342437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64145" flipH="1">
            <a:off x="3560159" y="-1856333"/>
            <a:ext cx="5843588" cy="34243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35855" flipH="1" flipV="1">
            <a:off x="3381474" y="5222837"/>
            <a:ext cx="5843588" cy="342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706315">
            <a:off x="-2200326" y="4479062"/>
            <a:ext cx="5843588" cy="34243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3801" flipH="1">
            <a:off x="8534620" y="-1136688"/>
            <a:ext cx="5843588" cy="342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706315">
            <a:off x="-2200326" y="4479062"/>
            <a:ext cx="5843588" cy="34243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3801" flipH="1">
            <a:off x="8534620" y="-1136688"/>
            <a:ext cx="5843588" cy="342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20528" y="64311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86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同侧圆角矩形 7"/>
          <p:cNvSpPr/>
          <p:nvPr/>
        </p:nvSpPr>
        <p:spPr>
          <a:xfrm rot="10800000">
            <a:off x="4837113" y="672753"/>
            <a:ext cx="2517140" cy="1770092"/>
          </a:xfrm>
          <a:prstGeom prst="round2SameRect">
            <a:avLst/>
          </a:prstGeom>
          <a:solidFill>
            <a:srgbClr val="33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47850" y="2668270"/>
            <a:ext cx="8629650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339183"/>
                </a:solidFill>
                <a:latin typeface="方正姚体" panose="02010601030101010101" charset="-122"/>
                <a:ea typeface="方正姚体" panose="02010601030101010101" charset="-122"/>
              </a:rPr>
              <a:t>聊天机器人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065463" y="1334135"/>
            <a:ext cx="5996940" cy="1091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6500" dirty="0">
                <a:solidFill>
                  <a:schemeClr val="bg1"/>
                </a:solidFill>
                <a:latin typeface="Agency FB" panose="020B0503020202020204" pitchFamily="34" charset="0"/>
                <a:ea typeface="方正汉真广标简体" panose="02000000000000000000" charset="-122"/>
              </a:rPr>
              <a:t>2019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15061" y="825153"/>
            <a:ext cx="1327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gency FB" panose="020B0503020202020204" pitchFamily="34" charset="0"/>
                <a:ea typeface="方正姚体" panose="02010601030101010101" charset="-122"/>
              </a:rPr>
              <a:t>LOGO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E28947-E65B-4EDF-9570-D599BCF2E69D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0453"/>
            <a:ext cx="10515600" cy="5641181"/>
          </a:xfrm>
        </p:spPr>
      </p:pic>
    </p:spTree>
    <p:extLst>
      <p:ext uri="{BB962C8B-B14F-4D97-AF65-F5344CB8AC3E}">
        <p14:creationId xmlns:p14="http://schemas.microsoft.com/office/powerpoint/2010/main" val="412323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0324DFB-D48D-490A-AF5F-D6CEBBB2696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2135"/>
            <a:ext cx="10515600" cy="5557817"/>
          </a:xfrm>
        </p:spPr>
      </p:pic>
    </p:spTree>
    <p:extLst>
      <p:ext uri="{BB962C8B-B14F-4D97-AF65-F5344CB8AC3E}">
        <p14:creationId xmlns:p14="http://schemas.microsoft.com/office/powerpoint/2010/main" val="169112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7A819B4-6795-4495-A35C-E24938328735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zh-CN" altLang="en-US" dirty="0"/>
              <a:t>问答数据存在极为严重的问题，数据量过少且大量的问答无意义。</a:t>
            </a:r>
            <a:endParaRPr lang="en-US" altLang="zh-CN" dirty="0"/>
          </a:p>
          <a:p>
            <a:r>
              <a:rPr lang="zh-CN" altLang="en-US" dirty="0"/>
              <a:t>不同语料杂糅可能存在严重问题。</a:t>
            </a:r>
          </a:p>
        </p:txBody>
      </p:sp>
    </p:spTree>
    <p:extLst>
      <p:ext uri="{BB962C8B-B14F-4D97-AF65-F5344CB8AC3E}">
        <p14:creationId xmlns:p14="http://schemas.microsoft.com/office/powerpoint/2010/main" val="89860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C4ADDE-159D-4358-8A94-D51F361BAF87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zh-CN" altLang="zh-CN" dirty="0"/>
              <a:t>本项目就是基于</a:t>
            </a:r>
            <a:r>
              <a:rPr lang="en-US" altLang="zh-CN" dirty="0" err="1"/>
              <a:t>dynamic_rnn</a:t>
            </a:r>
            <a:r>
              <a:rPr lang="zh-CN" altLang="zh-CN" dirty="0"/>
              <a:t>的</a:t>
            </a:r>
            <a:r>
              <a:rPr lang="en-US" altLang="zh-CN" dirty="0"/>
              <a:t>seq2seq</a:t>
            </a:r>
            <a:r>
              <a:rPr lang="zh-CN" altLang="zh-CN" dirty="0"/>
              <a:t>模型。</a:t>
            </a:r>
            <a:endParaRPr lang="en-US" altLang="zh-CN" dirty="0"/>
          </a:p>
          <a:p>
            <a:r>
              <a:rPr lang="zh-CN" altLang="en-US" dirty="0"/>
              <a:t>通过深度神经网络模型（常用的是</a:t>
            </a:r>
            <a:r>
              <a:rPr lang="en-US" altLang="zh-CN" dirty="0"/>
              <a:t>LSTM</a:t>
            </a:r>
            <a:r>
              <a:rPr lang="zh-CN" altLang="en-US" dirty="0"/>
              <a:t>）将一个作为输入的序列映射为一个作为输出的序列，这一过程由编码输入（</a:t>
            </a:r>
            <a:r>
              <a:rPr lang="en-US" altLang="zh-CN" dirty="0"/>
              <a:t>encoder</a:t>
            </a:r>
            <a:r>
              <a:rPr lang="zh-CN" altLang="en-US" dirty="0"/>
              <a:t>）与解码输出</a:t>
            </a:r>
            <a:r>
              <a:rPr lang="en-US" altLang="zh-CN" dirty="0"/>
              <a:t>(decoder)</a:t>
            </a:r>
            <a:r>
              <a:rPr lang="zh-CN" altLang="en-US" dirty="0"/>
              <a:t>两个环节组成。</a:t>
            </a:r>
          </a:p>
        </p:txBody>
      </p:sp>
    </p:spTree>
    <p:extLst>
      <p:ext uri="{BB962C8B-B14F-4D97-AF65-F5344CB8AC3E}">
        <p14:creationId xmlns:p14="http://schemas.microsoft.com/office/powerpoint/2010/main" val="37735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6A0134B-ABDE-40F1-9472-8B53DA316DC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12" y="2099469"/>
            <a:ext cx="7267575" cy="2343150"/>
          </a:xfrm>
        </p:spPr>
      </p:pic>
    </p:spTree>
    <p:extLst>
      <p:ext uri="{BB962C8B-B14F-4D97-AF65-F5344CB8AC3E}">
        <p14:creationId xmlns:p14="http://schemas.microsoft.com/office/powerpoint/2010/main" val="299085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7EDC16-360C-45C0-9C15-E68961DF14B2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US" altLang="zh-CN" dirty="0"/>
              <a:t>Requirements</a:t>
            </a:r>
            <a:br>
              <a:rPr lang="en-US" altLang="zh-CN" dirty="0"/>
            </a:br>
            <a:r>
              <a:rPr lang="en-US" altLang="zh-CN" dirty="0"/>
              <a:t>- tensorflow-1.4+</a:t>
            </a:r>
            <a:br>
              <a:rPr lang="en-US" altLang="zh-CN" dirty="0"/>
            </a:br>
            <a:r>
              <a:rPr lang="en-US" altLang="zh-CN" dirty="0"/>
              <a:t>- python3.5 </a:t>
            </a:r>
          </a:p>
          <a:p>
            <a:pPr marL="0" indent="0">
              <a:buNone/>
            </a:pPr>
            <a:r>
              <a:rPr lang="en-US" altLang="zh-CN" dirty="0"/>
              <a:t>   - requests</a:t>
            </a:r>
            <a:br>
              <a:rPr lang="en-US" altLang="zh-CN" dirty="0"/>
            </a:br>
            <a:r>
              <a:rPr lang="en-US" altLang="zh-CN" dirty="0"/>
              <a:t>   - </a:t>
            </a:r>
            <a:r>
              <a:rPr lang="en-US" altLang="zh-CN" dirty="0" err="1"/>
              <a:t>jieba</a:t>
            </a:r>
            <a:br>
              <a:rPr lang="en-US" altLang="zh-CN" dirty="0"/>
            </a:br>
            <a:r>
              <a:rPr lang="en-US" altLang="zh-CN" dirty="0"/>
              <a:t>   - pickle</a:t>
            </a:r>
            <a:br>
              <a:rPr lang="en-US" altLang="zh-CN" dirty="0"/>
            </a:br>
            <a:r>
              <a:rPr lang="en-US" altLang="zh-CN" dirty="0"/>
              <a:t>   - </a:t>
            </a:r>
            <a:r>
              <a:rPr lang="en-US" altLang="zh-CN" dirty="0" err="1"/>
              <a:t>numpy</a:t>
            </a:r>
            <a:br>
              <a:rPr lang="en-US" altLang="zh-CN" dirty="0"/>
            </a:b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50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869709" y="2080526"/>
            <a:ext cx="340196" cy="340196"/>
          </a:xfrm>
          <a:prstGeom prst="rect">
            <a:avLst/>
          </a:prstGeom>
          <a:solidFill>
            <a:srgbClr val="33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B9D83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4873" y="1910428"/>
            <a:ext cx="11135187" cy="444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zh-CN" altLang="en-US" sz="320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charset="0"/>
                <a:cs typeface="Arial" panose="020B0604020202020204" pitchFamily="34" charset="0"/>
              </a:rPr>
              <a:t>中期报告：</a:t>
            </a:r>
            <a:endParaRPr lang="en-US" altLang="zh-CN" sz="320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zh-CN" altLang="en-US" sz="320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charset="0"/>
                <a:cs typeface="Arial" panose="020B0604020202020204" pitchFamily="34" charset="0"/>
              </a:rPr>
              <a:t>实验了部分网络上的完成代码诸如</a:t>
            </a:r>
            <a:r>
              <a:rPr lang="en-US" altLang="zh-CN" sz="320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charset="0"/>
                <a:cs typeface="Arial" panose="020B0604020202020204" pitchFamily="34" charset="0"/>
              </a:rPr>
              <a:t>seq2seq(python</a:t>
            </a:r>
            <a:r>
              <a:rPr lang="zh-CN" altLang="en-US" sz="320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charset="0"/>
                <a:cs typeface="Arial" panose="020B0604020202020204" pitchFamily="34" charset="0"/>
              </a:rPr>
              <a:t>模型），引用构建好的</a:t>
            </a:r>
            <a:r>
              <a:rPr lang="en-US" altLang="zh-CN" sz="320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charset="0"/>
                <a:cs typeface="Arial" panose="020B0604020202020204" pitchFamily="34" charset="0"/>
              </a:rPr>
              <a:t>AI</a:t>
            </a:r>
            <a:r>
              <a:rPr lang="zh-CN" altLang="en-US" sz="320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charset="0"/>
                <a:cs typeface="Arial" panose="020B0604020202020204" pitchFamily="34" charset="0"/>
              </a:rPr>
              <a:t>所搭建的模型等等。除了引用设计好的</a:t>
            </a:r>
            <a:r>
              <a:rPr lang="en-US" altLang="zh-CN" sz="320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charset="0"/>
                <a:cs typeface="Arial" panose="020B0604020202020204" pitchFamily="34" charset="0"/>
              </a:rPr>
              <a:t>ai</a:t>
            </a:r>
            <a:r>
              <a:rPr lang="zh-CN" altLang="en-US" sz="320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charset="0"/>
                <a:cs typeface="Arial" panose="020B0604020202020204" pitchFamily="34" charset="0"/>
              </a:rPr>
              <a:t>以外，实验效果均达不到预期。分析原因如下：</a:t>
            </a:r>
            <a:endParaRPr lang="en-US" altLang="zh-CN" sz="320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zh-CN" altLang="en-US" sz="320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charset="0"/>
                <a:cs typeface="Arial" panose="020B0604020202020204" pitchFamily="34" charset="0"/>
              </a:rPr>
              <a:t>训练数据过少，模型构建的过于简单。其中最复杂的语料训练数据也不过两千行。</a:t>
            </a:r>
            <a:endParaRPr lang="en-US" altLang="zh-CN" sz="320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1515" y="635635"/>
            <a:ext cx="10809605" cy="55867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818826" y="730885"/>
            <a:ext cx="1015663" cy="31085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8D6B43"/>
                </a:solidFill>
                <a:latin typeface="方正姚体" panose="02010601030101010101" charset="-122"/>
                <a:ea typeface="方正姚体" panose="02010601030101010101" charset="-122"/>
              </a:rPr>
              <a:t>后期打算</a:t>
            </a:r>
          </a:p>
        </p:txBody>
      </p:sp>
      <p:pic>
        <p:nvPicPr>
          <p:cNvPr id="11" name="图片 10" descr="E:\素材\春\f8ff524aa4c5fd889e7d0ebb7ea1f30d.pngf8ff524aa4c5fd889e7d0ebb7ea1f30d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1560426" flipH="1" flipV="1">
            <a:off x="6454775" y="2458720"/>
            <a:ext cx="2009140" cy="2553335"/>
          </a:xfrm>
          <a:prstGeom prst="rect">
            <a:avLst/>
          </a:prstGeom>
        </p:spPr>
      </p:pic>
      <p:pic>
        <p:nvPicPr>
          <p:cNvPr id="12" name="图片 11" descr="E:\素材\春\f8ff524aa4c5fd889e7d0ebb7ea1f30d.pngf8ff524aa4c5fd889e7d0ebb7ea1f30d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152162" flipH="1">
            <a:off x="3338195" y="3463925"/>
            <a:ext cx="1940560" cy="1955800"/>
          </a:xfrm>
          <a:prstGeom prst="rect">
            <a:avLst/>
          </a:prstGeom>
        </p:spPr>
      </p:pic>
      <p:pic>
        <p:nvPicPr>
          <p:cNvPr id="29" name="图片 28" descr="E:\素材\春\f8ff524aa4c5fd889e7d0ebb7ea1f30d.pngf8ff524aa4c5fd889e7d0ebb7ea1f30d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58264" y="1656648"/>
            <a:ext cx="1594485" cy="1421130"/>
          </a:xfrm>
          <a:prstGeom prst="rect">
            <a:avLst/>
          </a:prstGeom>
        </p:spPr>
      </p:pic>
      <p:pic>
        <p:nvPicPr>
          <p:cNvPr id="30" name="图片 29" descr="E:\素材\春\7ff96c0408d5f1ad90e6490e1fb39ea4.png7ff96c0408d5f1ad90e6490e1fb39ea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7344068">
            <a:off x="4332196" y="2278507"/>
            <a:ext cx="1557020" cy="15234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73166" y="3580865"/>
            <a:ext cx="485196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0" dirty="0">
                <a:solidFill>
                  <a:srgbClr val="339183"/>
                </a:solidFill>
                <a:latin typeface="微软雅黑" panose="020B0503020204020204" charset="-122"/>
                <a:ea typeface="微软雅黑" panose="020B0503020204020204" charset="-122"/>
              </a:rPr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23102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/>
        </p:nvSpPr>
        <p:spPr>
          <a:xfrm>
            <a:off x="7173355" y="2676031"/>
            <a:ext cx="336203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沿用上学期使用的</a:t>
            </a:r>
            <a:r>
              <a:rPr lang="en-US" altLang="zh-CN" sz="14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tensorflow</a:t>
            </a:r>
            <a:r>
              <a:rPr lang="zh-CN" altLang="en-US" sz="14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设计更为优良的</a:t>
            </a:r>
            <a:r>
              <a:rPr lang="en-US" altLang="zh-CN" sz="14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seq2seq</a:t>
            </a:r>
            <a:r>
              <a:rPr lang="zh-CN" altLang="en-US" sz="14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模型，对现有模型进行修改的同时寻找优化方法。</a:t>
            </a:r>
            <a:endParaRPr lang="en-US" altLang="zh-CN" sz="14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Rectangle 45"/>
          <p:cNvSpPr/>
          <p:nvPr/>
        </p:nvSpPr>
        <p:spPr>
          <a:xfrm>
            <a:off x="7173353" y="3583587"/>
            <a:ext cx="33620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加大数据量的训练</a:t>
            </a:r>
            <a:endParaRPr lang="en-US" sz="14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8" name="Straight Connector 74"/>
          <p:cNvCxnSpPr/>
          <p:nvPr/>
        </p:nvCxnSpPr>
        <p:spPr>
          <a:xfrm>
            <a:off x="6608019" y="2320431"/>
            <a:ext cx="0" cy="380365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75"/>
          <p:cNvSpPr/>
          <p:nvPr/>
        </p:nvSpPr>
        <p:spPr>
          <a:xfrm>
            <a:off x="6412757" y="2676031"/>
            <a:ext cx="384175" cy="384175"/>
          </a:xfrm>
          <a:prstGeom prst="ellipse">
            <a:avLst/>
          </a:prstGeom>
          <a:solidFill>
            <a:srgbClr val="33918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00">
                <a:solidFill>
                  <a:schemeClr val="bg1"/>
                </a:solidFill>
                <a:latin typeface="Calibri Light" panose="020F0302020204030204" charset="0"/>
              </a:rPr>
              <a:t>1</a:t>
            </a:r>
          </a:p>
        </p:txBody>
      </p:sp>
      <p:sp>
        <p:nvSpPr>
          <p:cNvPr id="10" name="Oval 76"/>
          <p:cNvSpPr/>
          <p:nvPr/>
        </p:nvSpPr>
        <p:spPr>
          <a:xfrm>
            <a:off x="6412757" y="3552331"/>
            <a:ext cx="384175" cy="384175"/>
          </a:xfrm>
          <a:prstGeom prst="ellipse">
            <a:avLst/>
          </a:prstGeom>
          <a:solidFill>
            <a:srgbClr val="33918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00">
                <a:solidFill>
                  <a:schemeClr val="bg1"/>
                </a:solidFill>
                <a:latin typeface="Calibri Light" panose="020F0302020204030204" charset="0"/>
              </a:rPr>
              <a:t>2</a:t>
            </a:r>
          </a:p>
        </p:txBody>
      </p:sp>
      <p:sp>
        <p:nvSpPr>
          <p:cNvPr id="11" name="Oval 77"/>
          <p:cNvSpPr/>
          <p:nvPr/>
        </p:nvSpPr>
        <p:spPr>
          <a:xfrm>
            <a:off x="6412757" y="4430218"/>
            <a:ext cx="384175" cy="384175"/>
          </a:xfrm>
          <a:prstGeom prst="ellipse">
            <a:avLst/>
          </a:prstGeom>
          <a:solidFill>
            <a:srgbClr val="33918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00">
                <a:solidFill>
                  <a:schemeClr val="bg1"/>
                </a:solidFill>
                <a:latin typeface="Calibri Light" panose="020F0302020204030204" charset="0"/>
              </a:rPr>
              <a:t>3</a:t>
            </a:r>
          </a:p>
        </p:txBody>
      </p:sp>
      <p:sp>
        <p:nvSpPr>
          <p:cNvPr id="13" name="Rectangle 43"/>
          <p:cNvSpPr/>
          <p:nvPr/>
        </p:nvSpPr>
        <p:spPr>
          <a:xfrm>
            <a:off x="7173354" y="4432635"/>
            <a:ext cx="3362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如果用上述方法实现的模型不理想则更换方式</a:t>
            </a:r>
            <a:endParaRPr lang="en-US" sz="14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" name="图片 1" descr="C:\Users\Administrator\Desktop\毕业季\QQ截图20170620123537.jpgQQ截图20170620123537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51585" y="1435732"/>
            <a:ext cx="4572000" cy="46170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12757" y="860130"/>
            <a:ext cx="5021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300" dirty="0">
                <a:solidFill>
                  <a:srgbClr val="8D6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 DESIGN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045524-2232-44E2-95D2-15AB20F37E3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0453"/>
            <a:ext cx="10515600" cy="5641181"/>
          </a:xfrm>
        </p:spPr>
      </p:pic>
    </p:spTree>
    <p:extLst>
      <p:ext uri="{BB962C8B-B14F-4D97-AF65-F5344CB8AC3E}">
        <p14:creationId xmlns:p14="http://schemas.microsoft.com/office/powerpoint/2010/main" val="12393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0AE015-EB45-4B46-A45E-FAF20D1C969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0453"/>
            <a:ext cx="10515600" cy="5641181"/>
          </a:xfrm>
        </p:spPr>
      </p:pic>
    </p:spTree>
    <p:extLst>
      <p:ext uri="{BB962C8B-B14F-4D97-AF65-F5344CB8AC3E}">
        <p14:creationId xmlns:p14="http://schemas.microsoft.com/office/powerpoint/2010/main" val="971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/>
    </mc:Choice>
    <mc:Fallback xmlns="">
      <p:transition spd="slow" advTm="3000"/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206</Words>
  <Application>Microsoft Office PowerPoint</Application>
  <PresentationFormat>宽屏</PresentationFormat>
  <Paragraphs>25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Open Sans</vt:lpstr>
      <vt:lpstr>等线</vt:lpstr>
      <vt:lpstr>方正姚体</vt:lpstr>
      <vt:lpstr>宋体</vt:lpstr>
      <vt:lpstr>微软雅黑</vt:lpstr>
      <vt:lpstr>Agency FB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清新淡雅</dc:title>
  <dc:creator>第一PPT</dc:creator>
  <cp:keywords>www.1ppt.com</cp:keywords>
  <dc:description>www.1ppt.com</dc:description>
  <cp:lastModifiedBy>lenovo</cp:lastModifiedBy>
  <cp:revision>62</cp:revision>
  <dcterms:created xsi:type="dcterms:W3CDTF">2017-07-11T03:06:00Z</dcterms:created>
  <dcterms:modified xsi:type="dcterms:W3CDTF">2019-10-23T11:51:40Z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